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6"/>
  </p:notesMasterIdLst>
  <p:sldIdLst>
    <p:sldId id="256" r:id="rId9"/>
    <p:sldId id="292" r:id="rId10"/>
    <p:sldId id="313" r:id="rId11"/>
    <p:sldId id="314" r:id="rId12"/>
    <p:sldId id="315" r:id="rId13"/>
    <p:sldId id="316" r:id="rId14"/>
    <p:sldId id="31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7CA981-A34E-4FC3-9A2A-FCAC04FA3B73}" v="52" dt="2023-02-02T20:47:23.6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36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737CA981-A34E-4FC3-9A2A-FCAC04FA3B73}"/>
    <pc:docChg chg="addSld delSld modSld">
      <pc:chgData name="Class, Caleb" userId="81c01ea6-bccc-4178-af5e-bb84e88c284b" providerId="ADAL" clId="{737CA981-A34E-4FC3-9A2A-FCAC04FA3B73}" dt="2023-02-02T20:47:23.644" v="176"/>
      <pc:docMkLst>
        <pc:docMk/>
      </pc:docMkLst>
      <pc:sldChg chg="modSp mod">
        <pc:chgData name="Class, Caleb" userId="81c01ea6-bccc-4178-af5e-bb84e88c284b" providerId="ADAL" clId="{737CA981-A34E-4FC3-9A2A-FCAC04FA3B73}" dt="2023-02-02T20:07:40.492" v="20" actId="20577"/>
        <pc:sldMkLst>
          <pc:docMk/>
          <pc:sldMk cId="2831391183" sldId="256"/>
        </pc:sldMkLst>
        <pc:spChg chg="mod">
          <ac:chgData name="Class, Caleb" userId="81c01ea6-bccc-4178-af5e-bb84e88c284b" providerId="ADAL" clId="{737CA981-A34E-4FC3-9A2A-FCAC04FA3B73}" dt="2023-02-02T20:07:40.492" v="20" actId="20577"/>
          <ac:spMkLst>
            <pc:docMk/>
            <pc:sldMk cId="2831391183" sldId="256"/>
            <ac:spMk id="2" creationId="{818070E7-5673-4DEE-BBC0-CE9F022A4A7A}"/>
          </ac:spMkLst>
        </pc:spChg>
      </pc:sldChg>
      <pc:sldChg chg="modSp mod">
        <pc:chgData name="Class, Caleb" userId="81c01ea6-bccc-4178-af5e-bb84e88c284b" providerId="ADAL" clId="{737CA981-A34E-4FC3-9A2A-FCAC04FA3B73}" dt="2023-02-02T20:19:27.360" v="175" actId="20577"/>
        <pc:sldMkLst>
          <pc:docMk/>
          <pc:sldMk cId="123935472" sldId="292"/>
        </pc:sldMkLst>
        <pc:spChg chg="mod">
          <ac:chgData name="Class, Caleb" userId="81c01ea6-bccc-4178-af5e-bb84e88c284b" providerId="ADAL" clId="{737CA981-A34E-4FC3-9A2A-FCAC04FA3B73}" dt="2023-02-02T20:19:27.360" v="175" actId="20577"/>
          <ac:spMkLst>
            <pc:docMk/>
            <pc:sldMk cId="123935472" sldId="292"/>
            <ac:spMk id="7" creationId="{8AC0AAD5-60AD-46DC-B530-F6EB27B88EB2}"/>
          </ac:spMkLst>
        </pc:spChg>
      </pc:sldChg>
      <pc:sldChg chg="add del">
        <pc:chgData name="Class, Caleb" userId="81c01ea6-bccc-4178-af5e-bb84e88c284b" providerId="ADAL" clId="{737CA981-A34E-4FC3-9A2A-FCAC04FA3B73}" dt="2023-02-02T20:08:56.927" v="68" actId="47"/>
        <pc:sldMkLst>
          <pc:docMk/>
          <pc:sldMk cId="2677424360" sldId="293"/>
        </pc:sldMkLst>
      </pc:sldChg>
      <pc:sldChg chg="del">
        <pc:chgData name="Class, Caleb" userId="81c01ea6-bccc-4178-af5e-bb84e88c284b" providerId="ADAL" clId="{737CA981-A34E-4FC3-9A2A-FCAC04FA3B73}" dt="2023-02-02T20:07:35.362" v="4" actId="47"/>
        <pc:sldMkLst>
          <pc:docMk/>
          <pc:sldMk cId="2395922388" sldId="303"/>
        </pc:sldMkLst>
      </pc:sldChg>
      <pc:sldChg chg="del">
        <pc:chgData name="Class, Caleb" userId="81c01ea6-bccc-4178-af5e-bb84e88c284b" providerId="ADAL" clId="{737CA981-A34E-4FC3-9A2A-FCAC04FA3B73}" dt="2023-02-02T20:07:33.911" v="0" actId="47"/>
        <pc:sldMkLst>
          <pc:docMk/>
          <pc:sldMk cId="2238691964" sldId="304"/>
        </pc:sldMkLst>
      </pc:sldChg>
      <pc:sldChg chg="del">
        <pc:chgData name="Class, Caleb" userId="81c01ea6-bccc-4178-af5e-bb84e88c284b" providerId="ADAL" clId="{737CA981-A34E-4FC3-9A2A-FCAC04FA3B73}" dt="2023-02-02T20:07:34.943" v="3" actId="47"/>
        <pc:sldMkLst>
          <pc:docMk/>
          <pc:sldMk cId="2828638402" sldId="305"/>
        </pc:sldMkLst>
      </pc:sldChg>
      <pc:sldChg chg="del">
        <pc:chgData name="Class, Caleb" userId="81c01ea6-bccc-4178-af5e-bb84e88c284b" providerId="ADAL" clId="{737CA981-A34E-4FC3-9A2A-FCAC04FA3B73}" dt="2023-02-02T20:07:34.550" v="2" actId="47"/>
        <pc:sldMkLst>
          <pc:docMk/>
          <pc:sldMk cId="388076632" sldId="308"/>
        </pc:sldMkLst>
      </pc:sldChg>
      <pc:sldChg chg="del">
        <pc:chgData name="Class, Caleb" userId="81c01ea6-bccc-4178-af5e-bb84e88c284b" providerId="ADAL" clId="{737CA981-A34E-4FC3-9A2A-FCAC04FA3B73}" dt="2023-02-02T20:07:34.146" v="1" actId="47"/>
        <pc:sldMkLst>
          <pc:docMk/>
          <pc:sldMk cId="1584820552" sldId="309"/>
        </pc:sldMkLst>
      </pc:sldChg>
      <pc:sldChg chg="modSp add mod">
        <pc:chgData name="Class, Caleb" userId="81c01ea6-bccc-4178-af5e-bb84e88c284b" providerId="ADAL" clId="{737CA981-A34E-4FC3-9A2A-FCAC04FA3B73}" dt="2023-02-02T20:18:05.714" v="133" actId="20577"/>
        <pc:sldMkLst>
          <pc:docMk/>
          <pc:sldMk cId="835354882" sldId="313"/>
        </pc:sldMkLst>
        <pc:spChg chg="mod">
          <ac:chgData name="Class, Caleb" userId="81c01ea6-bccc-4178-af5e-bb84e88c284b" providerId="ADAL" clId="{737CA981-A34E-4FC3-9A2A-FCAC04FA3B73}" dt="2023-02-02T20:18:05.714" v="133" actId="20577"/>
          <ac:spMkLst>
            <pc:docMk/>
            <pc:sldMk cId="835354882" sldId="313"/>
            <ac:spMk id="11" creationId="{3C39727D-3F02-D392-5CFD-298B816AD51B}"/>
          </ac:spMkLst>
        </pc:spChg>
      </pc:sldChg>
      <pc:sldChg chg="add">
        <pc:chgData name="Class, Caleb" userId="81c01ea6-bccc-4178-af5e-bb84e88c284b" providerId="ADAL" clId="{737CA981-A34E-4FC3-9A2A-FCAC04FA3B73}" dt="2023-02-02T20:08:44.190" v="67"/>
        <pc:sldMkLst>
          <pc:docMk/>
          <pc:sldMk cId="2465583995" sldId="314"/>
        </pc:sldMkLst>
      </pc:sldChg>
      <pc:sldChg chg="add">
        <pc:chgData name="Class, Caleb" userId="81c01ea6-bccc-4178-af5e-bb84e88c284b" providerId="ADAL" clId="{737CA981-A34E-4FC3-9A2A-FCAC04FA3B73}" dt="2023-02-02T20:08:44.190" v="67"/>
        <pc:sldMkLst>
          <pc:docMk/>
          <pc:sldMk cId="1575578437" sldId="315"/>
        </pc:sldMkLst>
      </pc:sldChg>
      <pc:sldChg chg="add">
        <pc:chgData name="Class, Caleb" userId="81c01ea6-bccc-4178-af5e-bb84e88c284b" providerId="ADAL" clId="{737CA981-A34E-4FC3-9A2A-FCAC04FA3B73}" dt="2023-02-02T20:08:44.190" v="67"/>
        <pc:sldMkLst>
          <pc:docMk/>
          <pc:sldMk cId="1190876085" sldId="316"/>
        </pc:sldMkLst>
      </pc:sldChg>
      <pc:sldChg chg="modSp add mod modAnim">
        <pc:chgData name="Class, Caleb" userId="81c01ea6-bccc-4178-af5e-bb84e88c284b" providerId="ADAL" clId="{737CA981-A34E-4FC3-9A2A-FCAC04FA3B73}" dt="2023-02-02T20:47:23.644" v="176"/>
        <pc:sldMkLst>
          <pc:docMk/>
          <pc:sldMk cId="41849673" sldId="317"/>
        </pc:sldMkLst>
        <pc:spChg chg="mod">
          <ac:chgData name="Class, Caleb" userId="81c01ea6-bccc-4178-af5e-bb84e88c284b" providerId="ADAL" clId="{737CA981-A34E-4FC3-9A2A-FCAC04FA3B73}" dt="2023-02-02T20:11:20.971" v="124" actId="20577"/>
          <ac:spMkLst>
            <pc:docMk/>
            <pc:sldMk cId="41849673" sldId="317"/>
            <ac:spMk id="13" creationId="{B56222BA-4D61-971E-A23B-082CB2E464CD}"/>
          </ac:spMkLst>
        </pc:spChg>
        <pc:spChg chg="mod">
          <ac:chgData name="Class, Caleb" userId="81c01ea6-bccc-4178-af5e-bb84e88c284b" providerId="ADAL" clId="{737CA981-A34E-4FC3-9A2A-FCAC04FA3B73}" dt="2023-02-02T20:09:24.841" v="71" actId="20577"/>
          <ac:spMkLst>
            <pc:docMk/>
            <pc:sldMk cId="41849673" sldId="317"/>
            <ac:spMk id="51" creationId="{7E756EF7-0BDE-AC4C-5CA2-D8566C8A9F8A}"/>
          </ac:spMkLst>
        </pc:spChg>
        <pc:spChg chg="mod">
          <ac:chgData name="Class, Caleb" userId="81c01ea6-bccc-4178-af5e-bb84e88c284b" providerId="ADAL" clId="{737CA981-A34E-4FC3-9A2A-FCAC04FA3B73}" dt="2023-02-02T20:09:29.158" v="73" actId="20577"/>
          <ac:spMkLst>
            <pc:docMk/>
            <pc:sldMk cId="41849673" sldId="317"/>
            <ac:spMk id="52" creationId="{0D422816-2E01-D3EA-A27C-087D40FBF8D9}"/>
          </ac:spMkLst>
        </pc:spChg>
        <pc:spChg chg="mod">
          <ac:chgData name="Class, Caleb" userId="81c01ea6-bccc-4178-af5e-bb84e88c284b" providerId="ADAL" clId="{737CA981-A34E-4FC3-9A2A-FCAC04FA3B73}" dt="2023-02-02T20:10:05.444" v="95" actId="1037"/>
          <ac:spMkLst>
            <pc:docMk/>
            <pc:sldMk cId="41849673" sldId="317"/>
            <ac:spMk id="73" creationId="{31BC311C-7DF3-4102-B281-1A079987805A}"/>
          </ac:spMkLst>
        </pc:spChg>
        <pc:spChg chg="mod">
          <ac:chgData name="Class, Caleb" userId="81c01ea6-bccc-4178-af5e-bb84e88c284b" providerId="ADAL" clId="{737CA981-A34E-4FC3-9A2A-FCAC04FA3B73}" dt="2023-02-02T20:09:50.117" v="81" actId="20577"/>
          <ac:spMkLst>
            <pc:docMk/>
            <pc:sldMk cId="41849673" sldId="317"/>
            <ac:spMk id="74" creationId="{101CF8B0-4979-6C78-C791-62955A01154A}"/>
          </ac:spMkLst>
        </pc:spChg>
        <pc:spChg chg="mod">
          <ac:chgData name="Class, Caleb" userId="81c01ea6-bccc-4178-af5e-bb84e88c284b" providerId="ADAL" clId="{737CA981-A34E-4FC3-9A2A-FCAC04FA3B73}" dt="2023-02-02T20:09:58.824" v="91" actId="20577"/>
          <ac:spMkLst>
            <pc:docMk/>
            <pc:sldMk cId="41849673" sldId="317"/>
            <ac:spMk id="75" creationId="{73009CF7-3862-9CEE-8354-096DC086F424}"/>
          </ac:spMkLst>
        </pc:spChg>
        <pc:spChg chg="mod">
          <ac:chgData name="Class, Caleb" userId="81c01ea6-bccc-4178-af5e-bb84e88c284b" providerId="ADAL" clId="{737CA981-A34E-4FC3-9A2A-FCAC04FA3B73}" dt="2023-02-02T20:10:09.374" v="96" actId="1037"/>
          <ac:spMkLst>
            <pc:docMk/>
            <pc:sldMk cId="41849673" sldId="317"/>
            <ac:spMk id="76" creationId="{25D46D9A-C3C0-5673-C5CF-C4191E0B90E7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20:12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39 159 17740,'-12'-111'368,"0"70"-1768,-3 34-913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7812-F81E-4097-BAB9-A8AD56BF66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79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7812-F81E-4097-BAB9-A8AD56BF66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7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2/2/2023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2/2/2023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2/2/2023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2/2/2023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2/2/2023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2/2/2023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acc.org/ascvd-risk-estimator-plus/#!/calculate/estimate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rpart/vignettes/longintro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Supervised Learning Methods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RX 319</a:t>
            </a:r>
          </a:p>
          <a:p>
            <a:r>
              <a:rPr lang="en-US" dirty="0"/>
              <a:t>Introduction to Healthcare Analytics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14:cNvPr>
              <p14:cNvContentPartPr/>
              <p14:nvPr/>
            </p14:nvContentPartPr>
            <p14:xfrm>
              <a:off x="13584357" y="2612442"/>
              <a:ext cx="14040" cy="5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5582" y="2603498"/>
                <a:ext cx="31239" cy="74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C0AAD5-60AD-46DC-B530-F6EB27B8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Describe the goal of supervised learning.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List supervised learning methods.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Describe nearest neighbor analysis.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 a decision tree.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13B4A94E-3DAA-49D7-B25E-E1E9BA374CC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DCBC7-A725-FD39-90CB-9C63663A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CD3F21-1932-4C9A-EA1A-4DE13F31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1809" y="5916007"/>
            <a:ext cx="979295" cy="365125"/>
          </a:xfrm>
        </p:spPr>
        <p:txBody>
          <a:bodyPr/>
          <a:lstStyle/>
          <a:p>
            <a:fld id="{82AE3374-EE90-794F-9E8A-914FB65215F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846F32FC-7EC4-F059-5A99-CDBB438A6BD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39727D-3F02-D392-5CFD-298B816AD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38812"/>
            <a:ext cx="10515600" cy="3619832"/>
          </a:xfrm>
        </p:spPr>
        <p:txBody>
          <a:bodyPr/>
          <a:lstStyle/>
          <a:p>
            <a:r>
              <a:rPr lang="en-US" dirty="0"/>
              <a:t>When you want to use some data to predict something else</a:t>
            </a:r>
          </a:p>
          <a:p>
            <a:pPr lvl="1"/>
            <a:r>
              <a:rPr lang="en-US" dirty="0"/>
              <a:t>Predict if a patient will respond to a treatment</a:t>
            </a:r>
          </a:p>
          <a:p>
            <a:pPr lvl="1"/>
            <a:r>
              <a:rPr lang="en-US" dirty="0"/>
              <a:t>Predict a person’s risk of developing a disease</a:t>
            </a:r>
          </a:p>
          <a:p>
            <a:pPr lvl="1"/>
            <a:r>
              <a:rPr lang="en-US" dirty="0"/>
              <a:t>Predict if a supply will go on backorder</a:t>
            </a:r>
          </a:p>
          <a:p>
            <a:r>
              <a:rPr lang="en-US" dirty="0"/>
              <a:t>(Some) Methods for supervised learning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Nearest neighbor analysis</a:t>
            </a:r>
          </a:p>
          <a:p>
            <a:pPr lvl="1"/>
            <a:r>
              <a:rPr lang="en-US" dirty="0"/>
              <a:t>Decision tree learning</a:t>
            </a:r>
          </a:p>
          <a:p>
            <a:pPr lvl="1"/>
            <a:r>
              <a:rPr lang="en-US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835354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0B06-D93C-BFE2-C6D2-DCF5C18B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assessment using supervised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7BD61-5DAD-D145-ACB3-7BB1C142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DB3D46D7-CDFF-DFE6-63A4-91CB91EAC6DB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C14816-17E8-8B28-398A-8E2D1AF62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098708"/>
            <a:ext cx="10972799" cy="5027456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D0991C-070F-889E-D08C-AEBCCC0EC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44" y="1455821"/>
            <a:ext cx="9083311" cy="48088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93FD8F-A266-970A-324B-9AFA8BD11CB3}"/>
              </a:ext>
            </a:extLst>
          </p:cNvPr>
          <p:cNvSpPr txBox="1"/>
          <p:nvPr/>
        </p:nvSpPr>
        <p:spPr>
          <a:xfrm>
            <a:off x="0" y="6550223"/>
            <a:ext cx="8558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American College of Cardiology Foundation. </a:t>
            </a:r>
            <a:r>
              <a:rPr lang="en-US" sz="1400" dirty="0">
                <a:hlinkClick r:id="rId3"/>
              </a:rPr>
              <a:t>https://tools.acc.org/ascvd-risk-estimator-plus/#!/calculate/estimate/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558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0B06-D93C-BFE2-C6D2-DCF5C18B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how?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7BD61-5DAD-D145-ACB3-7BB1C142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DB3D46D7-CDFF-DFE6-63A4-91CB91EAC6DB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C14816-17E8-8B28-398A-8E2D1AF62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098708"/>
            <a:ext cx="10972799" cy="5027456"/>
          </a:xfrm>
        </p:spPr>
        <p:txBody>
          <a:bodyPr/>
          <a:lstStyle/>
          <a:p>
            <a:r>
              <a:rPr lang="en-US" dirty="0"/>
              <a:t>Lots of patient data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1767BA-3105-3B71-58DA-F03D60314C60}"/>
              </a:ext>
            </a:extLst>
          </p:cNvPr>
          <p:cNvGrpSpPr/>
          <p:nvPr/>
        </p:nvGrpSpPr>
        <p:grpSpPr>
          <a:xfrm>
            <a:off x="1695656" y="2437187"/>
            <a:ext cx="4597653" cy="3146344"/>
            <a:chOff x="3702910" y="2597607"/>
            <a:chExt cx="4597653" cy="314634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68A41E4-5A19-CE95-A1CE-F2CEBD683EE5}"/>
                </a:ext>
              </a:extLst>
            </p:cNvPr>
            <p:cNvGrpSpPr/>
            <p:nvPr/>
          </p:nvGrpSpPr>
          <p:grpSpPr>
            <a:xfrm>
              <a:off x="4196237" y="2597607"/>
              <a:ext cx="4104326" cy="2723760"/>
              <a:chOff x="4953177" y="3257940"/>
              <a:chExt cx="1661975" cy="1169825"/>
            </a:xfrm>
          </p:grpSpPr>
          <p:cxnSp>
            <p:nvCxnSpPr>
              <p:cNvPr id="26" name="Google Shape;140;p20">
                <a:extLst>
                  <a:ext uri="{FF2B5EF4-FFF2-40B4-BE49-F238E27FC236}">
                    <a16:creationId xmlns:a16="http://schemas.microsoft.com/office/drawing/2014/main" id="{A4420B45-62A9-3610-A3E1-251FE09492D4}"/>
                  </a:ext>
                </a:extLst>
              </p:cNvPr>
              <p:cNvCxnSpPr/>
              <p:nvPr/>
            </p:nvCxnSpPr>
            <p:spPr>
              <a:xfrm>
                <a:off x="4953177" y="3257940"/>
                <a:ext cx="9300" cy="116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141;p20">
                <a:extLst>
                  <a:ext uri="{FF2B5EF4-FFF2-40B4-BE49-F238E27FC236}">
                    <a16:creationId xmlns:a16="http://schemas.microsoft.com/office/drawing/2014/main" id="{D9842B26-6DBB-39A1-6562-74CC53CF68C3}"/>
                  </a:ext>
                </a:extLst>
              </p:cNvPr>
              <p:cNvCxnSpPr/>
              <p:nvPr/>
            </p:nvCxnSpPr>
            <p:spPr>
              <a:xfrm rot="10800000" flipH="1">
                <a:off x="4971752" y="4409165"/>
                <a:ext cx="1643400" cy="1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142;p20">
                <a:extLst>
                  <a:ext uri="{FF2B5EF4-FFF2-40B4-BE49-F238E27FC236}">
                    <a16:creationId xmlns:a16="http://schemas.microsoft.com/office/drawing/2014/main" id="{27CB031E-CF53-6CC2-6B26-01D771FAA4C2}"/>
                  </a:ext>
                </a:extLst>
              </p:cNvPr>
              <p:cNvSpPr/>
              <p:nvPr/>
            </p:nvSpPr>
            <p:spPr>
              <a:xfrm>
                <a:off x="5228137" y="3681887"/>
                <a:ext cx="55800" cy="651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43;p20">
                <a:extLst>
                  <a:ext uri="{FF2B5EF4-FFF2-40B4-BE49-F238E27FC236}">
                    <a16:creationId xmlns:a16="http://schemas.microsoft.com/office/drawing/2014/main" id="{E0412D80-3607-5341-C608-5C7A2DEE9AF1}"/>
                  </a:ext>
                </a:extLst>
              </p:cNvPr>
              <p:cNvSpPr/>
              <p:nvPr/>
            </p:nvSpPr>
            <p:spPr>
              <a:xfrm>
                <a:off x="5579193" y="3907465"/>
                <a:ext cx="55800" cy="651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44;p20">
                <a:extLst>
                  <a:ext uri="{FF2B5EF4-FFF2-40B4-BE49-F238E27FC236}">
                    <a16:creationId xmlns:a16="http://schemas.microsoft.com/office/drawing/2014/main" id="{67D4CDD0-11EB-FAD9-4123-40D8D0A7E0E5}"/>
                  </a:ext>
                </a:extLst>
              </p:cNvPr>
              <p:cNvSpPr/>
              <p:nvPr/>
            </p:nvSpPr>
            <p:spPr>
              <a:xfrm>
                <a:off x="5893674" y="3698777"/>
                <a:ext cx="55800" cy="651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45;p20">
                <a:extLst>
                  <a:ext uri="{FF2B5EF4-FFF2-40B4-BE49-F238E27FC236}">
                    <a16:creationId xmlns:a16="http://schemas.microsoft.com/office/drawing/2014/main" id="{F70EA9D5-5673-CD19-D518-D9F48C45FCA4}"/>
                  </a:ext>
                </a:extLst>
              </p:cNvPr>
              <p:cNvSpPr/>
              <p:nvPr/>
            </p:nvSpPr>
            <p:spPr>
              <a:xfrm>
                <a:off x="5681352" y="3740248"/>
                <a:ext cx="55800" cy="65100"/>
              </a:xfrm>
              <a:prstGeom prst="ellipse">
                <a:avLst/>
              </a:prstGeom>
              <a:solidFill>
                <a:srgbClr val="FF00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46;p20">
                <a:extLst>
                  <a:ext uri="{FF2B5EF4-FFF2-40B4-BE49-F238E27FC236}">
                    <a16:creationId xmlns:a16="http://schemas.microsoft.com/office/drawing/2014/main" id="{BBE6A5EA-6291-6A23-09BD-571407EC8F5C}"/>
                  </a:ext>
                </a:extLst>
              </p:cNvPr>
              <p:cNvSpPr/>
              <p:nvPr/>
            </p:nvSpPr>
            <p:spPr>
              <a:xfrm>
                <a:off x="5055202" y="3805590"/>
                <a:ext cx="55800" cy="651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47;p20">
                <a:extLst>
                  <a:ext uri="{FF2B5EF4-FFF2-40B4-BE49-F238E27FC236}">
                    <a16:creationId xmlns:a16="http://schemas.microsoft.com/office/drawing/2014/main" id="{9774A6F9-3AF1-5ADF-B92D-1853793B327D}"/>
                  </a:ext>
                </a:extLst>
              </p:cNvPr>
              <p:cNvSpPr/>
              <p:nvPr/>
            </p:nvSpPr>
            <p:spPr>
              <a:xfrm>
                <a:off x="5651743" y="4171877"/>
                <a:ext cx="55800" cy="651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48;p20">
                <a:extLst>
                  <a:ext uri="{FF2B5EF4-FFF2-40B4-BE49-F238E27FC236}">
                    <a16:creationId xmlns:a16="http://schemas.microsoft.com/office/drawing/2014/main" id="{4E374DC2-A8D2-1CBC-7594-2419149E92AA}"/>
                  </a:ext>
                </a:extLst>
              </p:cNvPr>
              <p:cNvSpPr/>
              <p:nvPr/>
            </p:nvSpPr>
            <p:spPr>
              <a:xfrm>
                <a:off x="5161240" y="3934215"/>
                <a:ext cx="55800" cy="651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49;p20">
                <a:extLst>
                  <a:ext uri="{FF2B5EF4-FFF2-40B4-BE49-F238E27FC236}">
                    <a16:creationId xmlns:a16="http://schemas.microsoft.com/office/drawing/2014/main" id="{7CA17F37-E764-31A5-632C-5AD95871766F}"/>
                  </a:ext>
                </a:extLst>
              </p:cNvPr>
              <p:cNvSpPr/>
              <p:nvPr/>
            </p:nvSpPr>
            <p:spPr>
              <a:xfrm>
                <a:off x="5459620" y="4178253"/>
                <a:ext cx="55800" cy="651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50;p20">
                <a:extLst>
                  <a:ext uri="{FF2B5EF4-FFF2-40B4-BE49-F238E27FC236}">
                    <a16:creationId xmlns:a16="http://schemas.microsoft.com/office/drawing/2014/main" id="{61F00BAF-9E21-93F9-3008-243CD2BE1B8E}"/>
                  </a:ext>
                </a:extLst>
              </p:cNvPr>
              <p:cNvSpPr/>
              <p:nvPr/>
            </p:nvSpPr>
            <p:spPr>
              <a:xfrm>
                <a:off x="5512402" y="3564315"/>
                <a:ext cx="55800" cy="651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51;p20">
                <a:extLst>
                  <a:ext uri="{FF2B5EF4-FFF2-40B4-BE49-F238E27FC236}">
                    <a16:creationId xmlns:a16="http://schemas.microsoft.com/office/drawing/2014/main" id="{4A6F79B2-5E2F-72DB-7EFC-FF412B22C242}"/>
                  </a:ext>
                </a:extLst>
              </p:cNvPr>
              <p:cNvSpPr/>
              <p:nvPr/>
            </p:nvSpPr>
            <p:spPr>
              <a:xfrm>
                <a:off x="5387902" y="3893515"/>
                <a:ext cx="55800" cy="65100"/>
              </a:xfrm>
              <a:prstGeom prst="ellipse">
                <a:avLst/>
              </a:prstGeom>
              <a:solidFill>
                <a:srgbClr val="FF00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52;p20">
                <a:extLst>
                  <a:ext uri="{FF2B5EF4-FFF2-40B4-BE49-F238E27FC236}">
                    <a16:creationId xmlns:a16="http://schemas.microsoft.com/office/drawing/2014/main" id="{DC286497-AC7D-8B80-DEE1-37E19B969954}"/>
                  </a:ext>
                </a:extLst>
              </p:cNvPr>
              <p:cNvSpPr/>
              <p:nvPr/>
            </p:nvSpPr>
            <p:spPr>
              <a:xfrm>
                <a:off x="5949474" y="3508065"/>
                <a:ext cx="55800" cy="65100"/>
              </a:xfrm>
              <a:prstGeom prst="ellipse">
                <a:avLst/>
              </a:prstGeom>
              <a:solidFill>
                <a:srgbClr val="FF00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53;p20">
                <a:extLst>
                  <a:ext uri="{FF2B5EF4-FFF2-40B4-BE49-F238E27FC236}">
                    <a16:creationId xmlns:a16="http://schemas.microsoft.com/office/drawing/2014/main" id="{37CE0EFB-2518-BB17-246C-6EA07DFD4CBE}"/>
                  </a:ext>
                </a:extLst>
              </p:cNvPr>
              <p:cNvSpPr/>
              <p:nvPr/>
            </p:nvSpPr>
            <p:spPr>
              <a:xfrm>
                <a:off x="6332344" y="3538733"/>
                <a:ext cx="55800" cy="65100"/>
              </a:xfrm>
              <a:prstGeom prst="ellipse">
                <a:avLst/>
              </a:prstGeom>
              <a:solidFill>
                <a:srgbClr val="FF00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54;p20">
                <a:extLst>
                  <a:ext uri="{FF2B5EF4-FFF2-40B4-BE49-F238E27FC236}">
                    <a16:creationId xmlns:a16="http://schemas.microsoft.com/office/drawing/2014/main" id="{58BE0E47-6EE4-69B2-45A7-07A94046BCA7}"/>
                  </a:ext>
                </a:extLst>
              </p:cNvPr>
              <p:cNvSpPr/>
              <p:nvPr/>
            </p:nvSpPr>
            <p:spPr>
              <a:xfrm>
                <a:off x="6154912" y="3838140"/>
                <a:ext cx="55800" cy="65100"/>
              </a:xfrm>
              <a:prstGeom prst="ellipse">
                <a:avLst/>
              </a:prstGeom>
              <a:solidFill>
                <a:srgbClr val="FF00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55;p20">
                <a:extLst>
                  <a:ext uri="{FF2B5EF4-FFF2-40B4-BE49-F238E27FC236}">
                    <a16:creationId xmlns:a16="http://schemas.microsoft.com/office/drawing/2014/main" id="{7BF22EE8-2A78-4F9E-43B4-576D1BC8420A}"/>
                  </a:ext>
                </a:extLst>
              </p:cNvPr>
              <p:cNvSpPr/>
              <p:nvPr/>
            </p:nvSpPr>
            <p:spPr>
              <a:xfrm>
                <a:off x="6192913" y="3380078"/>
                <a:ext cx="55800" cy="65100"/>
              </a:xfrm>
              <a:prstGeom prst="ellipse">
                <a:avLst/>
              </a:prstGeom>
              <a:solidFill>
                <a:srgbClr val="FF00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6ADC17-152E-FBF4-F2E0-A78AA3035A59}"/>
                </a:ext>
              </a:extLst>
            </p:cNvPr>
            <p:cNvSpPr txBox="1"/>
            <p:nvPr/>
          </p:nvSpPr>
          <p:spPr>
            <a:xfrm>
              <a:off x="5928176" y="5374619"/>
              <a:ext cx="546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68E2D1-8AB2-C180-AA56-A91A68460C19}"/>
                </a:ext>
              </a:extLst>
            </p:cNvPr>
            <p:cNvSpPr txBox="1"/>
            <p:nvPr/>
          </p:nvSpPr>
          <p:spPr>
            <a:xfrm rot="16200000">
              <a:off x="2996114" y="3687497"/>
              <a:ext cx="17829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Total Cholesterol</a:t>
              </a:r>
            </a:p>
          </p:txBody>
        </p:sp>
        <p:sp>
          <p:nvSpPr>
            <p:cNvPr id="15" name="Google Shape;143;p20">
              <a:extLst>
                <a:ext uri="{FF2B5EF4-FFF2-40B4-BE49-F238E27FC236}">
                  <a16:creationId xmlns:a16="http://schemas.microsoft.com/office/drawing/2014/main" id="{14E6031E-164F-2D67-A742-437EEF1BD78E}"/>
                </a:ext>
              </a:extLst>
            </p:cNvPr>
            <p:cNvSpPr/>
            <p:nvPr/>
          </p:nvSpPr>
          <p:spPr>
            <a:xfrm>
              <a:off x="6021564" y="3207012"/>
              <a:ext cx="137801" cy="151575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43;p20">
              <a:extLst>
                <a:ext uri="{FF2B5EF4-FFF2-40B4-BE49-F238E27FC236}">
                  <a16:creationId xmlns:a16="http://schemas.microsoft.com/office/drawing/2014/main" id="{166CCAD2-F831-12CA-160A-5B60FBA1BF0A}"/>
                </a:ext>
              </a:extLst>
            </p:cNvPr>
            <p:cNvSpPr/>
            <p:nvPr/>
          </p:nvSpPr>
          <p:spPr>
            <a:xfrm>
              <a:off x="6474223" y="4020636"/>
              <a:ext cx="137801" cy="151575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43;p20">
              <a:extLst>
                <a:ext uri="{FF2B5EF4-FFF2-40B4-BE49-F238E27FC236}">
                  <a16:creationId xmlns:a16="http://schemas.microsoft.com/office/drawing/2014/main" id="{01C7425A-FA18-5454-1360-08DDF368C0A1}"/>
                </a:ext>
              </a:extLst>
            </p:cNvPr>
            <p:cNvSpPr/>
            <p:nvPr/>
          </p:nvSpPr>
          <p:spPr>
            <a:xfrm>
              <a:off x="7584553" y="3857245"/>
              <a:ext cx="137801" cy="151575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43;p20">
              <a:extLst>
                <a:ext uri="{FF2B5EF4-FFF2-40B4-BE49-F238E27FC236}">
                  <a16:creationId xmlns:a16="http://schemas.microsoft.com/office/drawing/2014/main" id="{65798872-66FB-7F18-D707-3CABF4057CA6}"/>
                </a:ext>
              </a:extLst>
            </p:cNvPr>
            <p:cNvSpPr/>
            <p:nvPr/>
          </p:nvSpPr>
          <p:spPr>
            <a:xfrm>
              <a:off x="6391642" y="4513717"/>
              <a:ext cx="137801" cy="151575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43;p20">
              <a:extLst>
                <a:ext uri="{FF2B5EF4-FFF2-40B4-BE49-F238E27FC236}">
                  <a16:creationId xmlns:a16="http://schemas.microsoft.com/office/drawing/2014/main" id="{92F3ABB2-2641-8804-68A5-E461414655C7}"/>
                </a:ext>
              </a:extLst>
            </p:cNvPr>
            <p:cNvSpPr/>
            <p:nvPr/>
          </p:nvSpPr>
          <p:spPr>
            <a:xfrm>
              <a:off x="4555860" y="4630020"/>
              <a:ext cx="137801" cy="151575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43;p20">
              <a:extLst>
                <a:ext uri="{FF2B5EF4-FFF2-40B4-BE49-F238E27FC236}">
                  <a16:creationId xmlns:a16="http://schemas.microsoft.com/office/drawing/2014/main" id="{AD7CA2E5-22B5-304D-C38A-066AEFD0CDDB}"/>
                </a:ext>
              </a:extLst>
            </p:cNvPr>
            <p:cNvSpPr/>
            <p:nvPr/>
          </p:nvSpPr>
          <p:spPr>
            <a:xfrm>
              <a:off x="5001391" y="4513717"/>
              <a:ext cx="137801" cy="151575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43;p20">
              <a:extLst>
                <a:ext uri="{FF2B5EF4-FFF2-40B4-BE49-F238E27FC236}">
                  <a16:creationId xmlns:a16="http://schemas.microsoft.com/office/drawing/2014/main" id="{631EC80A-22DB-DD8A-CACA-3C50A8A47AD7}"/>
                </a:ext>
              </a:extLst>
            </p:cNvPr>
            <p:cNvSpPr/>
            <p:nvPr/>
          </p:nvSpPr>
          <p:spPr>
            <a:xfrm>
              <a:off x="6767576" y="4305404"/>
              <a:ext cx="137801" cy="151575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43;p20">
              <a:extLst>
                <a:ext uri="{FF2B5EF4-FFF2-40B4-BE49-F238E27FC236}">
                  <a16:creationId xmlns:a16="http://schemas.microsoft.com/office/drawing/2014/main" id="{5F8E2F84-C114-0517-8078-0E55F9134830}"/>
                </a:ext>
              </a:extLst>
            </p:cNvPr>
            <p:cNvSpPr/>
            <p:nvPr/>
          </p:nvSpPr>
          <p:spPr>
            <a:xfrm>
              <a:off x="7429440" y="4705807"/>
              <a:ext cx="137801" cy="151575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43;p20">
              <a:extLst>
                <a:ext uri="{FF2B5EF4-FFF2-40B4-BE49-F238E27FC236}">
                  <a16:creationId xmlns:a16="http://schemas.microsoft.com/office/drawing/2014/main" id="{F2795290-2FC7-0880-8FFA-E07FF3E5474A}"/>
                </a:ext>
              </a:extLst>
            </p:cNvPr>
            <p:cNvSpPr/>
            <p:nvPr/>
          </p:nvSpPr>
          <p:spPr>
            <a:xfrm>
              <a:off x="4718596" y="3156884"/>
              <a:ext cx="137801" cy="151575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43;p20">
              <a:extLst>
                <a:ext uri="{FF2B5EF4-FFF2-40B4-BE49-F238E27FC236}">
                  <a16:creationId xmlns:a16="http://schemas.microsoft.com/office/drawing/2014/main" id="{B2AE9EDB-05AA-582E-7CFE-F3930AEEC01F}"/>
                </a:ext>
              </a:extLst>
            </p:cNvPr>
            <p:cNvSpPr/>
            <p:nvPr/>
          </p:nvSpPr>
          <p:spPr>
            <a:xfrm>
              <a:off x="5208628" y="2890348"/>
              <a:ext cx="137801" cy="151575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44;p20">
              <a:extLst>
                <a:ext uri="{FF2B5EF4-FFF2-40B4-BE49-F238E27FC236}">
                  <a16:creationId xmlns:a16="http://schemas.microsoft.com/office/drawing/2014/main" id="{AF02145B-93CA-6FCA-36CA-BAA4CA968604}"/>
                </a:ext>
              </a:extLst>
            </p:cNvPr>
            <p:cNvSpPr/>
            <p:nvPr/>
          </p:nvSpPr>
          <p:spPr>
            <a:xfrm>
              <a:off x="7028547" y="3117490"/>
              <a:ext cx="137801" cy="151575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195ADF4-328E-80C3-ED31-1B5743D2CBA8}"/>
              </a:ext>
            </a:extLst>
          </p:cNvPr>
          <p:cNvGrpSpPr/>
          <p:nvPr/>
        </p:nvGrpSpPr>
        <p:grpSpPr>
          <a:xfrm>
            <a:off x="8058707" y="1233581"/>
            <a:ext cx="3603095" cy="2701815"/>
            <a:chOff x="8058707" y="1233581"/>
            <a:chExt cx="3603095" cy="299292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7F74076-4DFF-5CEC-04D2-E4D000A49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5706" y="1591002"/>
              <a:ext cx="3326096" cy="235850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F50C15-DD9B-3B4D-A60C-C824A79116C8}"/>
                </a:ext>
              </a:extLst>
            </p:cNvPr>
            <p:cNvSpPr txBox="1"/>
            <p:nvPr/>
          </p:nvSpPr>
          <p:spPr>
            <a:xfrm>
              <a:off x="9592168" y="3949507"/>
              <a:ext cx="8131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rPr>
                <a:t>Feature 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834E304-3BCB-DB4D-5567-48BB35D1E511}"/>
                </a:ext>
              </a:extLst>
            </p:cNvPr>
            <p:cNvSpPr txBox="1"/>
            <p:nvPr/>
          </p:nvSpPr>
          <p:spPr>
            <a:xfrm rot="16200000">
              <a:off x="7790621" y="2631754"/>
              <a:ext cx="8131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rPr>
                <a:t>Feature 2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4009D61-5798-58EF-70F5-8C2377EE2173}"/>
                </a:ext>
              </a:extLst>
            </p:cNvPr>
            <p:cNvSpPr txBox="1"/>
            <p:nvPr/>
          </p:nvSpPr>
          <p:spPr>
            <a:xfrm>
              <a:off x="9084379" y="1233581"/>
              <a:ext cx="2048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(not this simple)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557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DF119-1FC2-E83B-3872-12A404BE4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FB368-8EA8-7B93-134F-9C00830EB0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331496"/>
            <a:ext cx="10972800" cy="4794668"/>
          </a:xfrm>
        </p:spPr>
        <p:txBody>
          <a:bodyPr/>
          <a:lstStyle/>
          <a:p>
            <a:r>
              <a:rPr lang="en-US" dirty="0"/>
              <a:t>Called “k” Nearest Neighbors (</a:t>
            </a:r>
            <a:r>
              <a:rPr lang="en-US" dirty="0" err="1"/>
              <a:t>kNN</a:t>
            </a:r>
            <a:r>
              <a:rPr lang="en-US" dirty="0"/>
              <a:t>), because you select a certain number (k) of nearest neighbors to make your prediction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80A28-A8A8-7F49-44E7-F0B0B9D68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E6A19E3B-620C-F8E1-C19F-4D839C92DFC3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EF8D9B7-3F7B-82C8-3C9E-E72F62368402}"/>
              </a:ext>
            </a:extLst>
          </p:cNvPr>
          <p:cNvGrpSpPr/>
          <p:nvPr/>
        </p:nvGrpSpPr>
        <p:grpSpPr>
          <a:xfrm>
            <a:off x="1295147" y="2979820"/>
            <a:ext cx="4597653" cy="3146344"/>
            <a:chOff x="1295147" y="2979820"/>
            <a:chExt cx="4597653" cy="31463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2FAE6B-4894-33A6-96EC-818469B38B2A}"/>
                </a:ext>
              </a:extLst>
            </p:cNvPr>
            <p:cNvGrpSpPr/>
            <p:nvPr/>
          </p:nvGrpSpPr>
          <p:grpSpPr>
            <a:xfrm>
              <a:off x="1295147" y="2979820"/>
              <a:ext cx="4597653" cy="3146344"/>
              <a:chOff x="3702910" y="2597607"/>
              <a:chExt cx="4597653" cy="314634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8D26D72-58A6-D48F-3413-8B30EA234F4C}"/>
                  </a:ext>
                </a:extLst>
              </p:cNvPr>
              <p:cNvGrpSpPr/>
              <p:nvPr/>
            </p:nvGrpSpPr>
            <p:grpSpPr>
              <a:xfrm>
                <a:off x="4196237" y="2597607"/>
                <a:ext cx="4104326" cy="2723760"/>
                <a:chOff x="4953177" y="3257940"/>
                <a:chExt cx="1661975" cy="1169825"/>
              </a:xfrm>
            </p:grpSpPr>
            <p:cxnSp>
              <p:nvCxnSpPr>
                <p:cNvPr id="25" name="Google Shape;140;p20">
                  <a:extLst>
                    <a:ext uri="{FF2B5EF4-FFF2-40B4-BE49-F238E27FC236}">
                      <a16:creationId xmlns:a16="http://schemas.microsoft.com/office/drawing/2014/main" id="{C82D3105-E06D-EF13-08A5-ECFABCB65D09}"/>
                    </a:ext>
                  </a:extLst>
                </p:cNvPr>
                <p:cNvCxnSpPr/>
                <p:nvPr/>
              </p:nvCxnSpPr>
              <p:spPr>
                <a:xfrm>
                  <a:off x="4953177" y="3257940"/>
                  <a:ext cx="9300" cy="1160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" name="Google Shape;141;p20">
                  <a:extLst>
                    <a:ext uri="{FF2B5EF4-FFF2-40B4-BE49-F238E27FC236}">
                      <a16:creationId xmlns:a16="http://schemas.microsoft.com/office/drawing/2014/main" id="{E13DC179-833D-27C5-D4C5-092C3814C392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971752" y="4409165"/>
                  <a:ext cx="1643400" cy="18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7" name="Google Shape;142;p20">
                  <a:extLst>
                    <a:ext uri="{FF2B5EF4-FFF2-40B4-BE49-F238E27FC236}">
                      <a16:creationId xmlns:a16="http://schemas.microsoft.com/office/drawing/2014/main" id="{7F579882-2652-CA69-F045-4C0795BCA994}"/>
                    </a:ext>
                  </a:extLst>
                </p:cNvPr>
                <p:cNvSpPr/>
                <p:nvPr/>
              </p:nvSpPr>
              <p:spPr>
                <a:xfrm>
                  <a:off x="5228137" y="3681887"/>
                  <a:ext cx="55800" cy="65100"/>
                </a:xfrm>
                <a:prstGeom prst="ellipse">
                  <a:avLst/>
                </a:prstGeom>
                <a:solidFill>
                  <a:srgbClr val="00FF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" name="Google Shape;143;p20">
                  <a:extLst>
                    <a:ext uri="{FF2B5EF4-FFF2-40B4-BE49-F238E27FC236}">
                      <a16:creationId xmlns:a16="http://schemas.microsoft.com/office/drawing/2014/main" id="{5C00C7AE-7B36-D43F-599A-7492B50858DA}"/>
                    </a:ext>
                  </a:extLst>
                </p:cNvPr>
                <p:cNvSpPr/>
                <p:nvPr/>
              </p:nvSpPr>
              <p:spPr>
                <a:xfrm>
                  <a:off x="5579193" y="3907465"/>
                  <a:ext cx="55800" cy="65100"/>
                </a:xfrm>
                <a:prstGeom prst="ellipse">
                  <a:avLst/>
                </a:prstGeom>
                <a:solidFill>
                  <a:srgbClr val="00FF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" name="Google Shape;144;p20">
                  <a:extLst>
                    <a:ext uri="{FF2B5EF4-FFF2-40B4-BE49-F238E27FC236}">
                      <a16:creationId xmlns:a16="http://schemas.microsoft.com/office/drawing/2014/main" id="{8235CE35-8FD1-B578-39A8-FC12040A3C3B}"/>
                    </a:ext>
                  </a:extLst>
                </p:cNvPr>
                <p:cNvSpPr/>
                <p:nvPr/>
              </p:nvSpPr>
              <p:spPr>
                <a:xfrm>
                  <a:off x="5893674" y="3698777"/>
                  <a:ext cx="55800" cy="65100"/>
                </a:xfrm>
                <a:prstGeom prst="ellipse">
                  <a:avLst/>
                </a:prstGeom>
                <a:solidFill>
                  <a:srgbClr val="00FF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145;p20">
                  <a:extLst>
                    <a:ext uri="{FF2B5EF4-FFF2-40B4-BE49-F238E27FC236}">
                      <a16:creationId xmlns:a16="http://schemas.microsoft.com/office/drawing/2014/main" id="{60CE38EC-FDB7-98B5-2BB6-6442DBC0B7C2}"/>
                    </a:ext>
                  </a:extLst>
                </p:cNvPr>
                <p:cNvSpPr/>
                <p:nvPr/>
              </p:nvSpPr>
              <p:spPr>
                <a:xfrm>
                  <a:off x="5681352" y="3740248"/>
                  <a:ext cx="55800" cy="65100"/>
                </a:xfrm>
                <a:prstGeom prst="ellipse">
                  <a:avLst/>
                </a:prstGeom>
                <a:solidFill>
                  <a:srgbClr val="FF00F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146;p20">
                  <a:extLst>
                    <a:ext uri="{FF2B5EF4-FFF2-40B4-BE49-F238E27FC236}">
                      <a16:creationId xmlns:a16="http://schemas.microsoft.com/office/drawing/2014/main" id="{DF88F64D-6936-6613-DEE5-C5B505B0365A}"/>
                    </a:ext>
                  </a:extLst>
                </p:cNvPr>
                <p:cNvSpPr/>
                <p:nvPr/>
              </p:nvSpPr>
              <p:spPr>
                <a:xfrm>
                  <a:off x="5055202" y="3805590"/>
                  <a:ext cx="55800" cy="65100"/>
                </a:xfrm>
                <a:prstGeom prst="ellipse">
                  <a:avLst/>
                </a:prstGeom>
                <a:solidFill>
                  <a:srgbClr val="00FF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" name="Google Shape;147;p20">
                  <a:extLst>
                    <a:ext uri="{FF2B5EF4-FFF2-40B4-BE49-F238E27FC236}">
                      <a16:creationId xmlns:a16="http://schemas.microsoft.com/office/drawing/2014/main" id="{2A8EEA67-B6D7-B07F-4B56-154558474C94}"/>
                    </a:ext>
                  </a:extLst>
                </p:cNvPr>
                <p:cNvSpPr/>
                <p:nvPr/>
              </p:nvSpPr>
              <p:spPr>
                <a:xfrm>
                  <a:off x="5651743" y="4171877"/>
                  <a:ext cx="55800" cy="65100"/>
                </a:xfrm>
                <a:prstGeom prst="ellipse">
                  <a:avLst/>
                </a:prstGeom>
                <a:solidFill>
                  <a:srgbClr val="00FF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Google Shape;148;p20">
                  <a:extLst>
                    <a:ext uri="{FF2B5EF4-FFF2-40B4-BE49-F238E27FC236}">
                      <a16:creationId xmlns:a16="http://schemas.microsoft.com/office/drawing/2014/main" id="{2E061D09-6682-E091-03CF-42EDDA82FD73}"/>
                    </a:ext>
                  </a:extLst>
                </p:cNvPr>
                <p:cNvSpPr/>
                <p:nvPr/>
              </p:nvSpPr>
              <p:spPr>
                <a:xfrm>
                  <a:off x="5161240" y="3934215"/>
                  <a:ext cx="55800" cy="65100"/>
                </a:xfrm>
                <a:prstGeom prst="ellipse">
                  <a:avLst/>
                </a:prstGeom>
                <a:solidFill>
                  <a:srgbClr val="00FF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149;p20">
                  <a:extLst>
                    <a:ext uri="{FF2B5EF4-FFF2-40B4-BE49-F238E27FC236}">
                      <a16:creationId xmlns:a16="http://schemas.microsoft.com/office/drawing/2014/main" id="{B369775C-5C33-557B-F8BF-3D16C437AB8D}"/>
                    </a:ext>
                  </a:extLst>
                </p:cNvPr>
                <p:cNvSpPr/>
                <p:nvPr/>
              </p:nvSpPr>
              <p:spPr>
                <a:xfrm>
                  <a:off x="5459620" y="4178253"/>
                  <a:ext cx="55800" cy="65100"/>
                </a:xfrm>
                <a:prstGeom prst="ellipse">
                  <a:avLst/>
                </a:prstGeom>
                <a:solidFill>
                  <a:srgbClr val="00FF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" name="Google Shape;150;p20">
                  <a:extLst>
                    <a:ext uri="{FF2B5EF4-FFF2-40B4-BE49-F238E27FC236}">
                      <a16:creationId xmlns:a16="http://schemas.microsoft.com/office/drawing/2014/main" id="{DB166B8D-248E-5B59-15D7-32434EE18E2B}"/>
                    </a:ext>
                  </a:extLst>
                </p:cNvPr>
                <p:cNvSpPr/>
                <p:nvPr/>
              </p:nvSpPr>
              <p:spPr>
                <a:xfrm>
                  <a:off x="5512402" y="3564315"/>
                  <a:ext cx="55800" cy="65100"/>
                </a:xfrm>
                <a:prstGeom prst="ellipse">
                  <a:avLst/>
                </a:prstGeom>
                <a:solidFill>
                  <a:srgbClr val="00FF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" name="Google Shape;151;p20">
                  <a:extLst>
                    <a:ext uri="{FF2B5EF4-FFF2-40B4-BE49-F238E27FC236}">
                      <a16:creationId xmlns:a16="http://schemas.microsoft.com/office/drawing/2014/main" id="{F26CB959-4940-3C1A-1079-5E080441045D}"/>
                    </a:ext>
                  </a:extLst>
                </p:cNvPr>
                <p:cNvSpPr/>
                <p:nvPr/>
              </p:nvSpPr>
              <p:spPr>
                <a:xfrm>
                  <a:off x="5387902" y="3893515"/>
                  <a:ext cx="55800" cy="65100"/>
                </a:xfrm>
                <a:prstGeom prst="ellipse">
                  <a:avLst/>
                </a:prstGeom>
                <a:solidFill>
                  <a:srgbClr val="FF00F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" name="Google Shape;152;p20">
                  <a:extLst>
                    <a:ext uri="{FF2B5EF4-FFF2-40B4-BE49-F238E27FC236}">
                      <a16:creationId xmlns:a16="http://schemas.microsoft.com/office/drawing/2014/main" id="{D4C83B1C-3454-0356-6005-91FB7CF4BC50}"/>
                    </a:ext>
                  </a:extLst>
                </p:cNvPr>
                <p:cNvSpPr/>
                <p:nvPr/>
              </p:nvSpPr>
              <p:spPr>
                <a:xfrm>
                  <a:off x="5949474" y="3508065"/>
                  <a:ext cx="55800" cy="65100"/>
                </a:xfrm>
                <a:prstGeom prst="ellipse">
                  <a:avLst/>
                </a:prstGeom>
                <a:solidFill>
                  <a:srgbClr val="FF00F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" name="Google Shape;153;p20">
                  <a:extLst>
                    <a:ext uri="{FF2B5EF4-FFF2-40B4-BE49-F238E27FC236}">
                      <a16:creationId xmlns:a16="http://schemas.microsoft.com/office/drawing/2014/main" id="{9CD5FE02-0D27-7449-8775-27A44EBCB843}"/>
                    </a:ext>
                  </a:extLst>
                </p:cNvPr>
                <p:cNvSpPr/>
                <p:nvPr/>
              </p:nvSpPr>
              <p:spPr>
                <a:xfrm>
                  <a:off x="6332344" y="3538733"/>
                  <a:ext cx="55800" cy="65100"/>
                </a:xfrm>
                <a:prstGeom prst="ellipse">
                  <a:avLst/>
                </a:prstGeom>
                <a:solidFill>
                  <a:srgbClr val="FF00F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Google Shape;154;p20">
                  <a:extLst>
                    <a:ext uri="{FF2B5EF4-FFF2-40B4-BE49-F238E27FC236}">
                      <a16:creationId xmlns:a16="http://schemas.microsoft.com/office/drawing/2014/main" id="{38E1E135-4596-9739-004B-F9850390EBE6}"/>
                    </a:ext>
                  </a:extLst>
                </p:cNvPr>
                <p:cNvSpPr/>
                <p:nvPr/>
              </p:nvSpPr>
              <p:spPr>
                <a:xfrm>
                  <a:off x="6154912" y="3838140"/>
                  <a:ext cx="55800" cy="65100"/>
                </a:xfrm>
                <a:prstGeom prst="ellipse">
                  <a:avLst/>
                </a:prstGeom>
                <a:solidFill>
                  <a:srgbClr val="FF00F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Google Shape;155;p20">
                  <a:extLst>
                    <a:ext uri="{FF2B5EF4-FFF2-40B4-BE49-F238E27FC236}">
                      <a16:creationId xmlns:a16="http://schemas.microsoft.com/office/drawing/2014/main" id="{F21813B3-521F-5C34-1798-ED751A345562}"/>
                    </a:ext>
                  </a:extLst>
                </p:cNvPr>
                <p:cNvSpPr/>
                <p:nvPr/>
              </p:nvSpPr>
              <p:spPr>
                <a:xfrm>
                  <a:off x="6192913" y="3380078"/>
                  <a:ext cx="55800" cy="65100"/>
                </a:xfrm>
                <a:prstGeom prst="ellipse">
                  <a:avLst/>
                </a:prstGeom>
                <a:solidFill>
                  <a:srgbClr val="FF00F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0808F5-0263-94B1-C24B-1D7BB68695C3}"/>
                  </a:ext>
                </a:extLst>
              </p:cNvPr>
              <p:cNvSpPr txBox="1"/>
              <p:nvPr/>
            </p:nvSpPr>
            <p:spPr>
              <a:xfrm>
                <a:off x="5928176" y="5374619"/>
                <a:ext cx="546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Age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B8617F-6D67-2BBD-AA95-E8376032A7DE}"/>
                  </a:ext>
                </a:extLst>
              </p:cNvPr>
              <p:cNvSpPr txBox="1"/>
              <p:nvPr/>
            </p:nvSpPr>
            <p:spPr>
              <a:xfrm rot="16200000">
                <a:off x="2996114" y="3687497"/>
                <a:ext cx="1782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Total Cholesterol</a:t>
                </a:r>
              </a:p>
            </p:txBody>
          </p:sp>
          <p:sp>
            <p:nvSpPr>
              <p:cNvPr id="14" name="Google Shape;143;p20">
                <a:extLst>
                  <a:ext uri="{FF2B5EF4-FFF2-40B4-BE49-F238E27FC236}">
                    <a16:creationId xmlns:a16="http://schemas.microsoft.com/office/drawing/2014/main" id="{134C7493-2BF4-C68E-7C73-141554E64C52}"/>
                  </a:ext>
                </a:extLst>
              </p:cNvPr>
              <p:cNvSpPr/>
              <p:nvPr/>
            </p:nvSpPr>
            <p:spPr>
              <a:xfrm>
                <a:off x="6021564" y="3207012"/>
                <a:ext cx="137801" cy="151575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43;p20">
                <a:extLst>
                  <a:ext uri="{FF2B5EF4-FFF2-40B4-BE49-F238E27FC236}">
                    <a16:creationId xmlns:a16="http://schemas.microsoft.com/office/drawing/2014/main" id="{53A99C2F-91CB-4BAC-8F3F-47E9DCAECADF}"/>
                  </a:ext>
                </a:extLst>
              </p:cNvPr>
              <p:cNvSpPr/>
              <p:nvPr/>
            </p:nvSpPr>
            <p:spPr>
              <a:xfrm>
                <a:off x="6474223" y="4020636"/>
                <a:ext cx="137801" cy="151575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43;p20">
                <a:extLst>
                  <a:ext uri="{FF2B5EF4-FFF2-40B4-BE49-F238E27FC236}">
                    <a16:creationId xmlns:a16="http://schemas.microsoft.com/office/drawing/2014/main" id="{7CC1F7DB-8DA7-8224-35FE-FE3BA04CE66B}"/>
                  </a:ext>
                </a:extLst>
              </p:cNvPr>
              <p:cNvSpPr/>
              <p:nvPr/>
            </p:nvSpPr>
            <p:spPr>
              <a:xfrm>
                <a:off x="7584553" y="3857245"/>
                <a:ext cx="137801" cy="151575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43;p20">
                <a:extLst>
                  <a:ext uri="{FF2B5EF4-FFF2-40B4-BE49-F238E27FC236}">
                    <a16:creationId xmlns:a16="http://schemas.microsoft.com/office/drawing/2014/main" id="{CD08F9F9-E9F8-768F-DB6C-B693C528652A}"/>
                  </a:ext>
                </a:extLst>
              </p:cNvPr>
              <p:cNvSpPr/>
              <p:nvPr/>
            </p:nvSpPr>
            <p:spPr>
              <a:xfrm>
                <a:off x="6391642" y="4513717"/>
                <a:ext cx="137801" cy="151575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43;p20">
                <a:extLst>
                  <a:ext uri="{FF2B5EF4-FFF2-40B4-BE49-F238E27FC236}">
                    <a16:creationId xmlns:a16="http://schemas.microsoft.com/office/drawing/2014/main" id="{04A44D1C-510C-EAF9-5C14-4159F9ABF6C9}"/>
                  </a:ext>
                </a:extLst>
              </p:cNvPr>
              <p:cNvSpPr/>
              <p:nvPr/>
            </p:nvSpPr>
            <p:spPr>
              <a:xfrm>
                <a:off x="4555860" y="4630020"/>
                <a:ext cx="137801" cy="151575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43;p20">
                <a:extLst>
                  <a:ext uri="{FF2B5EF4-FFF2-40B4-BE49-F238E27FC236}">
                    <a16:creationId xmlns:a16="http://schemas.microsoft.com/office/drawing/2014/main" id="{F8D461BB-99D9-EE84-D160-4C8E13984B85}"/>
                  </a:ext>
                </a:extLst>
              </p:cNvPr>
              <p:cNvSpPr/>
              <p:nvPr/>
            </p:nvSpPr>
            <p:spPr>
              <a:xfrm>
                <a:off x="5001391" y="4513717"/>
                <a:ext cx="137801" cy="151575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43;p20">
                <a:extLst>
                  <a:ext uri="{FF2B5EF4-FFF2-40B4-BE49-F238E27FC236}">
                    <a16:creationId xmlns:a16="http://schemas.microsoft.com/office/drawing/2014/main" id="{7DCFCAF9-2D52-B3C2-53E1-A4B81586E4E8}"/>
                  </a:ext>
                </a:extLst>
              </p:cNvPr>
              <p:cNvSpPr/>
              <p:nvPr/>
            </p:nvSpPr>
            <p:spPr>
              <a:xfrm>
                <a:off x="6767576" y="4305404"/>
                <a:ext cx="137801" cy="151575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43;p20">
                <a:extLst>
                  <a:ext uri="{FF2B5EF4-FFF2-40B4-BE49-F238E27FC236}">
                    <a16:creationId xmlns:a16="http://schemas.microsoft.com/office/drawing/2014/main" id="{D469BB2C-73AD-0EB1-667E-9679C3E2E898}"/>
                  </a:ext>
                </a:extLst>
              </p:cNvPr>
              <p:cNvSpPr/>
              <p:nvPr/>
            </p:nvSpPr>
            <p:spPr>
              <a:xfrm>
                <a:off x="7429440" y="4705807"/>
                <a:ext cx="137801" cy="151575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43;p20">
                <a:extLst>
                  <a:ext uri="{FF2B5EF4-FFF2-40B4-BE49-F238E27FC236}">
                    <a16:creationId xmlns:a16="http://schemas.microsoft.com/office/drawing/2014/main" id="{BF008D36-5983-B6F7-4915-7E0144796727}"/>
                  </a:ext>
                </a:extLst>
              </p:cNvPr>
              <p:cNvSpPr/>
              <p:nvPr/>
            </p:nvSpPr>
            <p:spPr>
              <a:xfrm>
                <a:off x="4718596" y="3156884"/>
                <a:ext cx="137801" cy="151575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43;p20">
                <a:extLst>
                  <a:ext uri="{FF2B5EF4-FFF2-40B4-BE49-F238E27FC236}">
                    <a16:creationId xmlns:a16="http://schemas.microsoft.com/office/drawing/2014/main" id="{1A7ED98C-B068-69A1-869C-52ACFE8F1F08}"/>
                  </a:ext>
                </a:extLst>
              </p:cNvPr>
              <p:cNvSpPr/>
              <p:nvPr/>
            </p:nvSpPr>
            <p:spPr>
              <a:xfrm>
                <a:off x="5208628" y="2890348"/>
                <a:ext cx="137801" cy="151575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44;p20">
                <a:extLst>
                  <a:ext uri="{FF2B5EF4-FFF2-40B4-BE49-F238E27FC236}">
                    <a16:creationId xmlns:a16="http://schemas.microsoft.com/office/drawing/2014/main" id="{2699095A-3488-9F18-FE4A-89091F6C2E19}"/>
                  </a:ext>
                </a:extLst>
              </p:cNvPr>
              <p:cNvSpPr/>
              <p:nvPr/>
            </p:nvSpPr>
            <p:spPr>
              <a:xfrm>
                <a:off x="7028547" y="3117490"/>
                <a:ext cx="137801" cy="151575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" name="Google Shape;150;p20">
              <a:extLst>
                <a:ext uri="{FF2B5EF4-FFF2-40B4-BE49-F238E27FC236}">
                  <a16:creationId xmlns:a16="http://schemas.microsoft.com/office/drawing/2014/main" id="{A3F68395-0A46-EE3A-2B5D-A48FB88478A4}"/>
                </a:ext>
              </a:extLst>
            </p:cNvPr>
            <p:cNvSpPr/>
            <p:nvPr/>
          </p:nvSpPr>
          <p:spPr>
            <a:xfrm>
              <a:off x="3072985" y="4042703"/>
              <a:ext cx="137801" cy="151575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2218B47-BC0B-77EE-8CE9-984D68DF3AE5}"/>
              </a:ext>
            </a:extLst>
          </p:cNvPr>
          <p:cNvSpPr txBox="1"/>
          <p:nvPr/>
        </p:nvSpPr>
        <p:spPr>
          <a:xfrm>
            <a:off x="1977039" y="2515428"/>
            <a:ext cx="349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Example: Predict the mystery dot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AB5892-5C3F-7764-94B5-EC30956D7CDA}"/>
              </a:ext>
            </a:extLst>
          </p:cNvPr>
          <p:cNvSpPr txBox="1"/>
          <p:nvPr/>
        </p:nvSpPr>
        <p:spPr>
          <a:xfrm>
            <a:off x="7744609" y="2653881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 = </a:t>
            </a:r>
            <a:r>
              <a:rPr lang="en-US" sz="2400" b="1" dirty="0"/>
              <a:t>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5B4410-1C4A-C090-B9D8-F82953E13BE9}"/>
              </a:ext>
            </a:extLst>
          </p:cNvPr>
          <p:cNvSpPr txBox="1"/>
          <p:nvPr/>
        </p:nvSpPr>
        <p:spPr>
          <a:xfrm>
            <a:off x="7744609" y="3164495"/>
            <a:ext cx="333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 of the </a:t>
            </a:r>
            <a:r>
              <a:rPr lang="en-US" sz="2400" b="1" dirty="0"/>
              <a:t>5 nearest neighbors have </a:t>
            </a:r>
            <a:r>
              <a:rPr lang="en-US" sz="2400" b="1" dirty="0">
                <a:solidFill>
                  <a:srgbClr val="D335C8"/>
                </a:solidFill>
              </a:rPr>
              <a:t>ASCVD</a:t>
            </a:r>
            <a:endParaRPr lang="en-US" sz="2400" dirty="0">
              <a:solidFill>
                <a:srgbClr val="D335C8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5C2B13-2DEA-97B3-1B02-ADA0A1F69191}"/>
              </a:ext>
            </a:extLst>
          </p:cNvPr>
          <p:cNvCxnSpPr>
            <a:cxnSpLocks/>
            <a:stCxn id="42" idx="0"/>
            <a:endCxn id="35" idx="4"/>
          </p:cNvCxnSpPr>
          <p:nvPr/>
        </p:nvCxnSpPr>
        <p:spPr>
          <a:xfrm flipV="1">
            <a:off x="3141886" y="3844743"/>
            <a:ext cx="96522" cy="1979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65F7823-3354-2044-5634-5529C571F817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3210786" y="4118491"/>
            <a:ext cx="375951" cy="60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C583077-D5A4-AB18-BF3F-703130678AC3}"/>
              </a:ext>
            </a:extLst>
          </p:cNvPr>
          <p:cNvCxnSpPr>
            <a:cxnSpLocks/>
            <a:stCxn id="42" idx="5"/>
            <a:endCxn id="28" idx="1"/>
          </p:cNvCxnSpPr>
          <p:nvPr/>
        </p:nvCxnSpPr>
        <p:spPr>
          <a:xfrm>
            <a:off x="3190606" y="4172080"/>
            <a:ext cx="164024" cy="342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66FB4D8-D4E7-06E9-0CBE-4ED8D18D6696}"/>
              </a:ext>
            </a:extLst>
          </p:cNvPr>
          <p:cNvCxnSpPr>
            <a:cxnSpLocks/>
            <a:stCxn id="42" idx="3"/>
            <a:endCxn id="36" idx="0"/>
          </p:cNvCxnSpPr>
          <p:nvPr/>
        </p:nvCxnSpPr>
        <p:spPr>
          <a:xfrm flipH="1">
            <a:off x="2930949" y="4172080"/>
            <a:ext cx="162216" cy="287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86AF00-0E24-B58F-4AC8-BE35D38DF2FA}"/>
              </a:ext>
            </a:extLst>
          </p:cNvPr>
          <p:cNvCxnSpPr>
            <a:cxnSpLocks/>
            <a:stCxn id="42" idx="2"/>
            <a:endCxn id="27" idx="6"/>
          </p:cNvCxnSpPr>
          <p:nvPr/>
        </p:nvCxnSpPr>
        <p:spPr>
          <a:xfrm flipH="1" flipV="1">
            <a:off x="2605302" y="4042704"/>
            <a:ext cx="467683" cy="75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80ECE05-3111-DE2C-C2C1-88B6982F3EB0}"/>
              </a:ext>
            </a:extLst>
          </p:cNvPr>
          <p:cNvSpPr txBox="1"/>
          <p:nvPr/>
        </p:nvSpPr>
        <p:spPr>
          <a:xfrm>
            <a:off x="7744609" y="4073439"/>
            <a:ext cx="333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Therefore, we predict a 40% chance of </a:t>
            </a:r>
            <a:r>
              <a:rPr lang="en-US" sz="2400" b="1" dirty="0">
                <a:solidFill>
                  <a:srgbClr val="D335C8"/>
                </a:solidFill>
              </a:rPr>
              <a:t>ASCVD</a:t>
            </a:r>
            <a:endParaRPr lang="en-US" sz="2400" dirty="0">
              <a:solidFill>
                <a:srgbClr val="D335C8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A9517AC-BD59-088F-E76A-3E788AFF26B6}"/>
              </a:ext>
            </a:extLst>
          </p:cNvPr>
          <p:cNvSpPr txBox="1"/>
          <p:nvPr/>
        </p:nvSpPr>
        <p:spPr>
          <a:xfrm>
            <a:off x="7744609" y="4944920"/>
            <a:ext cx="333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Simple, but it works! (sometimes)</a:t>
            </a:r>
            <a:endParaRPr lang="en-US" sz="2400" dirty="0">
              <a:solidFill>
                <a:srgbClr val="D335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87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63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55E85-E810-AD9A-C2AA-9C5B5354D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BA1A1-3A65-5ABF-6DAA-82C7E5E5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5E420DED-0D38-EEE9-5401-3D3D0C97572B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1AEEF-B4D2-EC2B-5965-399012914A05}"/>
              </a:ext>
            </a:extLst>
          </p:cNvPr>
          <p:cNvSpPr txBox="1"/>
          <p:nvPr/>
        </p:nvSpPr>
        <p:spPr>
          <a:xfrm>
            <a:off x="4879982" y="6038501"/>
            <a:ext cx="303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In R: </a:t>
            </a:r>
            <a:r>
              <a:rPr lang="en-US" sz="2400" b="1" i="1" dirty="0" err="1">
                <a:hlinkClick r:id="rId3"/>
              </a:rPr>
              <a:t>rpart</a:t>
            </a:r>
            <a:r>
              <a:rPr lang="en-US" sz="2400" b="1" i="1" dirty="0">
                <a:hlinkClick r:id="rId3"/>
              </a:rPr>
              <a:t> package</a:t>
            </a:r>
            <a:endParaRPr lang="en-US" sz="2400" b="1" i="1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56222BA-4D61-971E-A23B-082CB2E464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Decision trees identify rules to best split the 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A2B8E2-B048-D8CB-8375-87D47122C6AF}"/>
              </a:ext>
            </a:extLst>
          </p:cNvPr>
          <p:cNvGrpSpPr/>
          <p:nvPr/>
        </p:nvGrpSpPr>
        <p:grpSpPr>
          <a:xfrm>
            <a:off x="1164944" y="2777502"/>
            <a:ext cx="4054757" cy="2797252"/>
            <a:chOff x="3677010" y="2597607"/>
            <a:chExt cx="4623553" cy="314634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E5EA137-4B5F-625F-E8D9-253504EF1401}"/>
                </a:ext>
              </a:extLst>
            </p:cNvPr>
            <p:cNvGrpSpPr/>
            <p:nvPr/>
          </p:nvGrpSpPr>
          <p:grpSpPr>
            <a:xfrm>
              <a:off x="4196237" y="2597607"/>
              <a:ext cx="4104326" cy="2723760"/>
              <a:chOff x="4953177" y="3257940"/>
              <a:chExt cx="1661975" cy="1169825"/>
            </a:xfrm>
          </p:grpSpPr>
          <p:cxnSp>
            <p:nvCxnSpPr>
              <p:cNvPr id="34" name="Google Shape;140;p20">
                <a:extLst>
                  <a:ext uri="{FF2B5EF4-FFF2-40B4-BE49-F238E27FC236}">
                    <a16:creationId xmlns:a16="http://schemas.microsoft.com/office/drawing/2014/main" id="{BD859403-2BAB-1A0D-1BE0-E48E23C7656F}"/>
                  </a:ext>
                </a:extLst>
              </p:cNvPr>
              <p:cNvCxnSpPr/>
              <p:nvPr/>
            </p:nvCxnSpPr>
            <p:spPr>
              <a:xfrm>
                <a:off x="4953177" y="3257940"/>
                <a:ext cx="9300" cy="116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141;p20">
                <a:extLst>
                  <a:ext uri="{FF2B5EF4-FFF2-40B4-BE49-F238E27FC236}">
                    <a16:creationId xmlns:a16="http://schemas.microsoft.com/office/drawing/2014/main" id="{C5B30013-A7F3-D8C3-FDFD-A186BE4459C2}"/>
                  </a:ext>
                </a:extLst>
              </p:cNvPr>
              <p:cNvCxnSpPr/>
              <p:nvPr/>
            </p:nvCxnSpPr>
            <p:spPr>
              <a:xfrm rot="10800000" flipH="1">
                <a:off x="4971752" y="4409165"/>
                <a:ext cx="1643400" cy="1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6" name="Google Shape;142;p20">
                <a:extLst>
                  <a:ext uri="{FF2B5EF4-FFF2-40B4-BE49-F238E27FC236}">
                    <a16:creationId xmlns:a16="http://schemas.microsoft.com/office/drawing/2014/main" id="{54BED430-FB1E-D3A3-B56E-7E2302E57D60}"/>
                  </a:ext>
                </a:extLst>
              </p:cNvPr>
              <p:cNvSpPr/>
              <p:nvPr/>
            </p:nvSpPr>
            <p:spPr>
              <a:xfrm>
                <a:off x="5228137" y="3681887"/>
                <a:ext cx="55800" cy="651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43;p20">
                <a:extLst>
                  <a:ext uri="{FF2B5EF4-FFF2-40B4-BE49-F238E27FC236}">
                    <a16:creationId xmlns:a16="http://schemas.microsoft.com/office/drawing/2014/main" id="{6E7EFB3D-5D0A-FA99-1229-CC27F824B39A}"/>
                  </a:ext>
                </a:extLst>
              </p:cNvPr>
              <p:cNvSpPr/>
              <p:nvPr/>
            </p:nvSpPr>
            <p:spPr>
              <a:xfrm>
                <a:off x="5409605" y="3869715"/>
                <a:ext cx="55800" cy="651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44;p20">
                <a:extLst>
                  <a:ext uri="{FF2B5EF4-FFF2-40B4-BE49-F238E27FC236}">
                    <a16:creationId xmlns:a16="http://schemas.microsoft.com/office/drawing/2014/main" id="{F656F55E-726E-F2EC-7785-E4A6E3939E7E}"/>
                  </a:ext>
                </a:extLst>
              </p:cNvPr>
              <p:cNvSpPr/>
              <p:nvPr/>
            </p:nvSpPr>
            <p:spPr>
              <a:xfrm>
                <a:off x="5547503" y="3735277"/>
                <a:ext cx="55800" cy="651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45;p20">
                <a:extLst>
                  <a:ext uri="{FF2B5EF4-FFF2-40B4-BE49-F238E27FC236}">
                    <a16:creationId xmlns:a16="http://schemas.microsoft.com/office/drawing/2014/main" id="{78EA7DC8-1720-7E1F-81AD-63A100EDFA69}"/>
                  </a:ext>
                </a:extLst>
              </p:cNvPr>
              <p:cNvSpPr/>
              <p:nvPr/>
            </p:nvSpPr>
            <p:spPr>
              <a:xfrm>
                <a:off x="5798876" y="3557941"/>
                <a:ext cx="55800" cy="65100"/>
              </a:xfrm>
              <a:prstGeom prst="ellipse">
                <a:avLst/>
              </a:prstGeom>
              <a:solidFill>
                <a:srgbClr val="FF00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46;p20">
                <a:extLst>
                  <a:ext uri="{FF2B5EF4-FFF2-40B4-BE49-F238E27FC236}">
                    <a16:creationId xmlns:a16="http://schemas.microsoft.com/office/drawing/2014/main" id="{A9CFE9CD-7E62-A3BD-68E7-49398D7BCF10}"/>
                  </a:ext>
                </a:extLst>
              </p:cNvPr>
              <p:cNvSpPr/>
              <p:nvPr/>
            </p:nvSpPr>
            <p:spPr>
              <a:xfrm>
                <a:off x="5055202" y="3805590"/>
                <a:ext cx="55800" cy="651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47;p20">
                <a:extLst>
                  <a:ext uri="{FF2B5EF4-FFF2-40B4-BE49-F238E27FC236}">
                    <a16:creationId xmlns:a16="http://schemas.microsoft.com/office/drawing/2014/main" id="{4769D9A4-ED2F-A297-A869-7C9977007012}"/>
                  </a:ext>
                </a:extLst>
              </p:cNvPr>
              <p:cNvSpPr/>
              <p:nvPr/>
            </p:nvSpPr>
            <p:spPr>
              <a:xfrm>
                <a:off x="5586377" y="4117172"/>
                <a:ext cx="55800" cy="651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48;p20">
                <a:extLst>
                  <a:ext uri="{FF2B5EF4-FFF2-40B4-BE49-F238E27FC236}">
                    <a16:creationId xmlns:a16="http://schemas.microsoft.com/office/drawing/2014/main" id="{DB769B79-70F5-AE2B-B819-847CBE6ECA83}"/>
                  </a:ext>
                </a:extLst>
              </p:cNvPr>
              <p:cNvSpPr/>
              <p:nvPr/>
            </p:nvSpPr>
            <p:spPr>
              <a:xfrm>
                <a:off x="5161240" y="3934215"/>
                <a:ext cx="55800" cy="651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49;p20">
                <a:extLst>
                  <a:ext uri="{FF2B5EF4-FFF2-40B4-BE49-F238E27FC236}">
                    <a16:creationId xmlns:a16="http://schemas.microsoft.com/office/drawing/2014/main" id="{D9A0ABE7-33DE-841C-68A5-FFBB96F32B02}"/>
                  </a:ext>
                </a:extLst>
              </p:cNvPr>
              <p:cNvSpPr/>
              <p:nvPr/>
            </p:nvSpPr>
            <p:spPr>
              <a:xfrm>
                <a:off x="5459620" y="4178253"/>
                <a:ext cx="55800" cy="651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50;p20">
                <a:extLst>
                  <a:ext uri="{FF2B5EF4-FFF2-40B4-BE49-F238E27FC236}">
                    <a16:creationId xmlns:a16="http://schemas.microsoft.com/office/drawing/2014/main" id="{F8391A04-7983-2263-EDFC-65FEA682E1A8}"/>
                  </a:ext>
                </a:extLst>
              </p:cNvPr>
              <p:cNvSpPr/>
              <p:nvPr/>
            </p:nvSpPr>
            <p:spPr>
              <a:xfrm>
                <a:off x="5512402" y="3564315"/>
                <a:ext cx="55800" cy="65100"/>
              </a:xfrm>
              <a:prstGeom prst="ellipse">
                <a:avLst/>
              </a:prstGeom>
              <a:solidFill>
                <a:srgbClr val="00FF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51;p20">
                <a:extLst>
                  <a:ext uri="{FF2B5EF4-FFF2-40B4-BE49-F238E27FC236}">
                    <a16:creationId xmlns:a16="http://schemas.microsoft.com/office/drawing/2014/main" id="{F789E47B-6316-A03B-FCF8-94DBDC76A616}"/>
                  </a:ext>
                </a:extLst>
              </p:cNvPr>
              <p:cNvSpPr/>
              <p:nvPr/>
            </p:nvSpPr>
            <p:spPr>
              <a:xfrm>
                <a:off x="5701485" y="4020683"/>
                <a:ext cx="55800" cy="65100"/>
              </a:xfrm>
              <a:prstGeom prst="ellipse">
                <a:avLst/>
              </a:prstGeom>
              <a:solidFill>
                <a:srgbClr val="FF00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52;p20">
                <a:extLst>
                  <a:ext uri="{FF2B5EF4-FFF2-40B4-BE49-F238E27FC236}">
                    <a16:creationId xmlns:a16="http://schemas.microsoft.com/office/drawing/2014/main" id="{08219E4D-0005-EE0C-6D20-DA6FA0ACFDBA}"/>
                  </a:ext>
                </a:extLst>
              </p:cNvPr>
              <p:cNvSpPr/>
              <p:nvPr/>
            </p:nvSpPr>
            <p:spPr>
              <a:xfrm>
                <a:off x="5978785" y="3581480"/>
                <a:ext cx="55800" cy="65100"/>
              </a:xfrm>
              <a:prstGeom prst="ellipse">
                <a:avLst/>
              </a:prstGeom>
              <a:solidFill>
                <a:srgbClr val="FF00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53;p20">
                <a:extLst>
                  <a:ext uri="{FF2B5EF4-FFF2-40B4-BE49-F238E27FC236}">
                    <a16:creationId xmlns:a16="http://schemas.microsoft.com/office/drawing/2014/main" id="{A14FEA6F-0503-C93B-9A65-4A5ED9FDB9DB}"/>
                  </a:ext>
                </a:extLst>
              </p:cNvPr>
              <p:cNvSpPr/>
              <p:nvPr/>
            </p:nvSpPr>
            <p:spPr>
              <a:xfrm>
                <a:off x="6332344" y="3538733"/>
                <a:ext cx="55800" cy="65100"/>
              </a:xfrm>
              <a:prstGeom prst="ellipse">
                <a:avLst/>
              </a:prstGeom>
              <a:solidFill>
                <a:srgbClr val="FF00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54;p20">
                <a:extLst>
                  <a:ext uri="{FF2B5EF4-FFF2-40B4-BE49-F238E27FC236}">
                    <a16:creationId xmlns:a16="http://schemas.microsoft.com/office/drawing/2014/main" id="{B3627929-5B29-93AD-BB91-12C3A09F0D40}"/>
                  </a:ext>
                </a:extLst>
              </p:cNvPr>
              <p:cNvSpPr/>
              <p:nvPr/>
            </p:nvSpPr>
            <p:spPr>
              <a:xfrm>
                <a:off x="6115908" y="3714437"/>
                <a:ext cx="55800" cy="65100"/>
              </a:xfrm>
              <a:prstGeom prst="ellipse">
                <a:avLst/>
              </a:prstGeom>
              <a:solidFill>
                <a:srgbClr val="FF00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55;p20">
                <a:extLst>
                  <a:ext uri="{FF2B5EF4-FFF2-40B4-BE49-F238E27FC236}">
                    <a16:creationId xmlns:a16="http://schemas.microsoft.com/office/drawing/2014/main" id="{07561EB8-140A-15D2-42CA-7FB31B026579}"/>
                  </a:ext>
                </a:extLst>
              </p:cNvPr>
              <p:cNvSpPr/>
              <p:nvPr/>
            </p:nvSpPr>
            <p:spPr>
              <a:xfrm>
                <a:off x="6192913" y="3380078"/>
                <a:ext cx="55800" cy="65100"/>
              </a:xfrm>
              <a:prstGeom prst="ellipse">
                <a:avLst/>
              </a:prstGeom>
              <a:solidFill>
                <a:srgbClr val="FF00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FA5DED-49B0-AE26-6DFF-D4420BC3874C}"/>
                </a:ext>
              </a:extLst>
            </p:cNvPr>
            <p:cNvSpPr txBox="1"/>
            <p:nvPr/>
          </p:nvSpPr>
          <p:spPr>
            <a:xfrm>
              <a:off x="5928176" y="5374619"/>
              <a:ext cx="546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Age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4D2088-0004-95A3-9BCA-D3AB92748905}"/>
                </a:ext>
              </a:extLst>
            </p:cNvPr>
            <p:cNvSpPr txBox="1"/>
            <p:nvPr/>
          </p:nvSpPr>
          <p:spPr>
            <a:xfrm rot="16200000">
              <a:off x="2884866" y="3661592"/>
              <a:ext cx="2005430" cy="421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Total Cholesterol</a:t>
              </a:r>
            </a:p>
          </p:txBody>
        </p:sp>
        <p:sp>
          <p:nvSpPr>
            <p:cNvPr id="23" name="Google Shape;143;p20">
              <a:extLst>
                <a:ext uri="{FF2B5EF4-FFF2-40B4-BE49-F238E27FC236}">
                  <a16:creationId xmlns:a16="http://schemas.microsoft.com/office/drawing/2014/main" id="{EA312B5D-D8FA-6A91-ED0E-EA9AFA72FE57}"/>
                </a:ext>
              </a:extLst>
            </p:cNvPr>
            <p:cNvSpPr/>
            <p:nvPr/>
          </p:nvSpPr>
          <p:spPr>
            <a:xfrm>
              <a:off x="6046907" y="3207013"/>
              <a:ext cx="137802" cy="151576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43;p20">
              <a:extLst>
                <a:ext uri="{FF2B5EF4-FFF2-40B4-BE49-F238E27FC236}">
                  <a16:creationId xmlns:a16="http://schemas.microsoft.com/office/drawing/2014/main" id="{46410F76-C90F-A443-80C2-196DEB231B43}"/>
                </a:ext>
              </a:extLst>
            </p:cNvPr>
            <p:cNvSpPr/>
            <p:nvPr/>
          </p:nvSpPr>
          <p:spPr>
            <a:xfrm>
              <a:off x="6229785" y="3933033"/>
              <a:ext cx="137802" cy="151576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43;p20">
              <a:extLst>
                <a:ext uri="{FF2B5EF4-FFF2-40B4-BE49-F238E27FC236}">
                  <a16:creationId xmlns:a16="http://schemas.microsoft.com/office/drawing/2014/main" id="{9BD8BEB2-1C54-C8E7-60B3-55868252E4C3}"/>
                </a:ext>
              </a:extLst>
            </p:cNvPr>
            <p:cNvSpPr/>
            <p:nvPr/>
          </p:nvSpPr>
          <p:spPr>
            <a:xfrm>
              <a:off x="7584553" y="3857245"/>
              <a:ext cx="137801" cy="151575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143;p20">
              <a:extLst>
                <a:ext uri="{FF2B5EF4-FFF2-40B4-BE49-F238E27FC236}">
                  <a16:creationId xmlns:a16="http://schemas.microsoft.com/office/drawing/2014/main" id="{096A9F10-CC6B-1CE3-2030-38B5694DD740}"/>
                </a:ext>
              </a:extLst>
            </p:cNvPr>
            <p:cNvSpPr/>
            <p:nvPr/>
          </p:nvSpPr>
          <p:spPr>
            <a:xfrm>
              <a:off x="6391642" y="4513717"/>
              <a:ext cx="137801" cy="151575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43;p20">
              <a:extLst>
                <a:ext uri="{FF2B5EF4-FFF2-40B4-BE49-F238E27FC236}">
                  <a16:creationId xmlns:a16="http://schemas.microsoft.com/office/drawing/2014/main" id="{C991C96D-BEAA-0E20-956E-57906B937F96}"/>
                </a:ext>
              </a:extLst>
            </p:cNvPr>
            <p:cNvSpPr/>
            <p:nvPr/>
          </p:nvSpPr>
          <p:spPr>
            <a:xfrm>
              <a:off x="4555860" y="4630020"/>
              <a:ext cx="137801" cy="151575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43;p20">
              <a:extLst>
                <a:ext uri="{FF2B5EF4-FFF2-40B4-BE49-F238E27FC236}">
                  <a16:creationId xmlns:a16="http://schemas.microsoft.com/office/drawing/2014/main" id="{831DA1BF-E823-6708-3B07-EE5BE19AC5D5}"/>
                </a:ext>
              </a:extLst>
            </p:cNvPr>
            <p:cNvSpPr/>
            <p:nvPr/>
          </p:nvSpPr>
          <p:spPr>
            <a:xfrm>
              <a:off x="5001391" y="4513717"/>
              <a:ext cx="137801" cy="151575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43;p20">
              <a:extLst>
                <a:ext uri="{FF2B5EF4-FFF2-40B4-BE49-F238E27FC236}">
                  <a16:creationId xmlns:a16="http://schemas.microsoft.com/office/drawing/2014/main" id="{3A010BB9-0B81-5F3D-5767-3AC08344ED24}"/>
                </a:ext>
              </a:extLst>
            </p:cNvPr>
            <p:cNvSpPr/>
            <p:nvPr/>
          </p:nvSpPr>
          <p:spPr>
            <a:xfrm>
              <a:off x="6767576" y="4305404"/>
              <a:ext cx="137801" cy="151575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43;p20">
              <a:extLst>
                <a:ext uri="{FF2B5EF4-FFF2-40B4-BE49-F238E27FC236}">
                  <a16:creationId xmlns:a16="http://schemas.microsoft.com/office/drawing/2014/main" id="{07147822-0807-71F5-B320-E1C7F3D1D974}"/>
                </a:ext>
              </a:extLst>
            </p:cNvPr>
            <p:cNvSpPr/>
            <p:nvPr/>
          </p:nvSpPr>
          <p:spPr>
            <a:xfrm>
              <a:off x="7429440" y="4705807"/>
              <a:ext cx="137801" cy="151575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43;p20">
              <a:extLst>
                <a:ext uri="{FF2B5EF4-FFF2-40B4-BE49-F238E27FC236}">
                  <a16:creationId xmlns:a16="http://schemas.microsoft.com/office/drawing/2014/main" id="{BBD169F8-FC75-0897-C7D2-32ACC806CDCB}"/>
                </a:ext>
              </a:extLst>
            </p:cNvPr>
            <p:cNvSpPr/>
            <p:nvPr/>
          </p:nvSpPr>
          <p:spPr>
            <a:xfrm>
              <a:off x="4718596" y="3156884"/>
              <a:ext cx="137801" cy="151575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43;p20">
              <a:extLst>
                <a:ext uri="{FF2B5EF4-FFF2-40B4-BE49-F238E27FC236}">
                  <a16:creationId xmlns:a16="http://schemas.microsoft.com/office/drawing/2014/main" id="{E267A4EB-3072-91F4-E5C9-8302107818EF}"/>
                </a:ext>
              </a:extLst>
            </p:cNvPr>
            <p:cNvSpPr/>
            <p:nvPr/>
          </p:nvSpPr>
          <p:spPr>
            <a:xfrm>
              <a:off x="5208628" y="2890348"/>
              <a:ext cx="137801" cy="151575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44;p20">
              <a:extLst>
                <a:ext uri="{FF2B5EF4-FFF2-40B4-BE49-F238E27FC236}">
                  <a16:creationId xmlns:a16="http://schemas.microsoft.com/office/drawing/2014/main" id="{9ACC1DA4-06B5-A90A-EA59-9A8A4D78708A}"/>
                </a:ext>
              </a:extLst>
            </p:cNvPr>
            <p:cNvSpPr/>
            <p:nvPr/>
          </p:nvSpPr>
          <p:spPr>
            <a:xfrm>
              <a:off x="7028547" y="3117490"/>
              <a:ext cx="137801" cy="151575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7E756EF7-0BDE-AC4C-5CA2-D8566C8A9F8A}"/>
              </a:ext>
            </a:extLst>
          </p:cNvPr>
          <p:cNvSpPr/>
          <p:nvPr/>
        </p:nvSpPr>
        <p:spPr>
          <a:xfrm>
            <a:off x="8048995" y="1936839"/>
            <a:ext cx="1181100" cy="840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Age &lt; 50 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D422816-2E01-D3EA-A27C-087D40FBF8D9}"/>
              </a:ext>
            </a:extLst>
          </p:cNvPr>
          <p:cNvSpPr/>
          <p:nvPr/>
        </p:nvSpPr>
        <p:spPr>
          <a:xfrm>
            <a:off x="9326396" y="3274726"/>
            <a:ext cx="1181100" cy="840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TC &lt; 235 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E094DCB-68FC-F147-7338-4C7D47B9DAD3}"/>
              </a:ext>
            </a:extLst>
          </p:cNvPr>
          <p:cNvSpPr/>
          <p:nvPr/>
        </p:nvSpPr>
        <p:spPr>
          <a:xfrm>
            <a:off x="6798323" y="3277706"/>
            <a:ext cx="1181100" cy="840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Predict </a:t>
            </a:r>
            <a:r>
              <a:rPr lang="en-US" b="1" dirty="0">
                <a:solidFill>
                  <a:srgbClr val="00B050"/>
                </a:solidFill>
              </a:rPr>
              <a:t>Healthy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564B149-16A7-DCC9-E49F-9856FF58F107}"/>
              </a:ext>
            </a:extLst>
          </p:cNvPr>
          <p:cNvCxnSpPr/>
          <p:nvPr/>
        </p:nvCxnSpPr>
        <p:spPr>
          <a:xfrm flipV="1">
            <a:off x="3189968" y="2777502"/>
            <a:ext cx="0" cy="2383052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D9C62CA-2763-D1E5-768A-FF4647DD8359}"/>
              </a:ext>
            </a:extLst>
          </p:cNvPr>
          <p:cNvSpPr txBox="1"/>
          <p:nvPr/>
        </p:nvSpPr>
        <p:spPr>
          <a:xfrm>
            <a:off x="2645514" y="2437756"/>
            <a:ext cx="99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Age = 50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4596419-4A19-EC77-08B3-0C45FB0143E2}"/>
              </a:ext>
            </a:extLst>
          </p:cNvPr>
          <p:cNvCxnSpPr>
            <a:cxnSpLocks/>
          </p:cNvCxnSpPr>
          <p:nvPr/>
        </p:nvCxnSpPr>
        <p:spPr>
          <a:xfrm>
            <a:off x="3189968" y="3869915"/>
            <a:ext cx="1731282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7A37763-C6DD-B080-FC26-D0E3A4CD5273}"/>
              </a:ext>
            </a:extLst>
          </p:cNvPr>
          <p:cNvSpPr txBox="1"/>
          <p:nvPr/>
        </p:nvSpPr>
        <p:spPr>
          <a:xfrm>
            <a:off x="4913002" y="3674553"/>
            <a:ext cx="98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TC = 235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039B86C-640A-5EA0-3189-2F1C640C64A4}"/>
              </a:ext>
            </a:extLst>
          </p:cNvPr>
          <p:cNvSpPr/>
          <p:nvPr/>
        </p:nvSpPr>
        <p:spPr>
          <a:xfrm>
            <a:off x="8048995" y="4731425"/>
            <a:ext cx="1181100" cy="840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Predict </a:t>
            </a:r>
            <a:r>
              <a:rPr lang="en-US" b="1" dirty="0">
                <a:solidFill>
                  <a:srgbClr val="00B050"/>
                </a:solidFill>
              </a:rPr>
              <a:t>Healthy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C80519-1DF1-9C72-BEA8-275AD3E232F1}"/>
              </a:ext>
            </a:extLst>
          </p:cNvPr>
          <p:cNvSpPr/>
          <p:nvPr/>
        </p:nvSpPr>
        <p:spPr>
          <a:xfrm>
            <a:off x="10607805" y="4719173"/>
            <a:ext cx="1181100" cy="840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Predict </a:t>
            </a:r>
            <a:r>
              <a:rPr lang="en-US" b="1" dirty="0">
                <a:solidFill>
                  <a:srgbClr val="D335C8"/>
                </a:solidFill>
              </a:rPr>
              <a:t>ASCVD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6C662A1F-74D9-E27D-1B5E-8AE1CB767F50}"/>
              </a:ext>
            </a:extLst>
          </p:cNvPr>
          <p:cNvCxnSpPr>
            <a:stCxn id="51" idx="1"/>
            <a:endCxn id="53" idx="0"/>
          </p:cNvCxnSpPr>
          <p:nvPr/>
        </p:nvCxnSpPr>
        <p:spPr>
          <a:xfrm rot="10800000" flipV="1">
            <a:off x="7388873" y="2357170"/>
            <a:ext cx="660122" cy="92053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B7B6DF3D-9153-B3DE-A380-A2601E7CDE19}"/>
              </a:ext>
            </a:extLst>
          </p:cNvPr>
          <p:cNvCxnSpPr>
            <a:stCxn id="51" idx="3"/>
            <a:endCxn id="52" idx="0"/>
          </p:cNvCxnSpPr>
          <p:nvPr/>
        </p:nvCxnSpPr>
        <p:spPr>
          <a:xfrm>
            <a:off x="9230095" y="2357171"/>
            <a:ext cx="686851" cy="9175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A6F4DBFA-68BB-B56E-21F3-F1475CE9BA43}"/>
              </a:ext>
            </a:extLst>
          </p:cNvPr>
          <p:cNvCxnSpPr>
            <a:stCxn id="52" idx="1"/>
            <a:endCxn id="63" idx="0"/>
          </p:cNvCxnSpPr>
          <p:nvPr/>
        </p:nvCxnSpPr>
        <p:spPr>
          <a:xfrm rot="10800000" flipV="1">
            <a:off x="8639546" y="3695057"/>
            <a:ext cx="686851" cy="103636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FA703D2C-8D57-226F-1372-3806F92CDD3D}"/>
              </a:ext>
            </a:extLst>
          </p:cNvPr>
          <p:cNvCxnSpPr>
            <a:stCxn id="52" idx="3"/>
            <a:endCxn id="64" idx="0"/>
          </p:cNvCxnSpPr>
          <p:nvPr/>
        </p:nvCxnSpPr>
        <p:spPr>
          <a:xfrm>
            <a:off x="10507496" y="3695058"/>
            <a:ext cx="690859" cy="10241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1BC311C-7DF3-4102-B281-1A079987805A}"/>
              </a:ext>
            </a:extLst>
          </p:cNvPr>
          <p:cNvSpPr txBox="1"/>
          <p:nvPr/>
        </p:nvSpPr>
        <p:spPr>
          <a:xfrm>
            <a:off x="6922836" y="2622422"/>
            <a:ext cx="497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yes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01CF8B0-4979-6C78-C791-62955A01154A}"/>
              </a:ext>
            </a:extLst>
          </p:cNvPr>
          <p:cNvSpPr txBox="1"/>
          <p:nvPr/>
        </p:nvSpPr>
        <p:spPr>
          <a:xfrm>
            <a:off x="9919654" y="262242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009CF7-3862-9CEE-8354-096DC086F424}"/>
              </a:ext>
            </a:extLst>
          </p:cNvPr>
          <p:cNvSpPr txBox="1"/>
          <p:nvPr/>
        </p:nvSpPr>
        <p:spPr>
          <a:xfrm>
            <a:off x="11203302" y="3929997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5D46D9A-C3C0-5673-C5CF-C4191E0B90E7}"/>
              </a:ext>
            </a:extLst>
          </p:cNvPr>
          <p:cNvSpPr txBox="1"/>
          <p:nvPr/>
        </p:nvSpPr>
        <p:spPr>
          <a:xfrm>
            <a:off x="8188491" y="3971700"/>
            <a:ext cx="497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4184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1" grpId="0" animBg="1"/>
      <p:bldP spid="52" grpId="0" animBg="1"/>
      <p:bldP spid="53" grpId="0" animBg="1"/>
      <p:bldP spid="56" grpId="0"/>
      <p:bldP spid="62" grpId="0"/>
      <p:bldP spid="63" grpId="0" animBg="1"/>
      <p:bldP spid="64" grpId="0" animBg="1"/>
      <p:bldP spid="73" grpId="0"/>
      <p:bldP spid="74" grpId="0"/>
      <p:bldP spid="75" grpId="0"/>
      <p:bldP spid="76" grpId="0"/>
    </p:bldLst>
  </p:timing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559</TotalTime>
  <Words>254</Words>
  <Application>Microsoft Office PowerPoint</Application>
  <PresentationFormat>Widescreen</PresentationFormat>
  <Paragraphs>65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Arial</vt:lpstr>
      <vt:lpstr>Calibri</vt:lpstr>
      <vt:lpstr>Franklin Gothic Book</vt:lpstr>
      <vt:lpstr>Georgia</vt:lpstr>
      <vt:lpstr>Helvetica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Supervised Learning Methods</vt:lpstr>
      <vt:lpstr>Learning Objectives</vt:lpstr>
      <vt:lpstr>Supervised Learning</vt:lpstr>
      <vt:lpstr>Risk assessment using supervised learning</vt:lpstr>
      <vt:lpstr>But how?</vt:lpstr>
      <vt:lpstr>Nearest Neighbor Analysis</vt:lpstr>
      <vt:lpstr>Decision Trees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4</cp:revision>
  <dcterms:created xsi:type="dcterms:W3CDTF">2022-04-15T15:55:21Z</dcterms:created>
  <dcterms:modified xsi:type="dcterms:W3CDTF">2023-02-02T20:47:34Z</dcterms:modified>
</cp:coreProperties>
</file>